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80B"/>
    <a:srgbClr val="0B121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D2041D4-C200-4F89-A03D-D8111C2B5D44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E8DD9BF-EB21-4D3E-BA39-AC357C4F636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53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02B000-819E-4B00-AA98-DF175941F214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r-F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8EE2FE4-2BEA-4D60-8739-86B415986033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E9B3E-FE43-4B2A-B622-EE7EA76C6D0D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24522-8BD2-43E1-91C1-B74682AD074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01161-D589-45A8-A69F-3FA8208AAB78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0785D-A022-4189-8B67-713A0E81DBC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6BEFB-56F7-4B79-8D3D-2D4CEE6B1A8C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2B92E-8FCE-461E-B197-16B2A34C11F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9637-E17D-47C0-B9F8-07557BC4B860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24953-FDBA-4DBB-9875-9461EFF5829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4933C-D732-4A66-B2A0-AE3CFFB7520B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435B6-113F-4D0D-AEDF-247E7498819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98940-2462-467A-B103-47A3879A1E4C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BA544-0D92-473A-A6C2-44CC1AEA1A3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95FA4-5D51-40AD-9C2A-EECA1B1C983D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CACBF-CB94-49C8-88DB-B0F658C059B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EEC4C-7F98-4E2E-B809-FC1BEBBAF5E4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67FED-EF47-4989-A328-4D2FEC83044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A1C97-9DF1-453B-9443-7E828913DC9D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6A852-A0A9-4C82-84EF-529692F970E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C09C3-E766-4643-AC46-79FA81EE4DD4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31C4E-33A9-4CF7-919B-E058485FE6C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A9EA3-01CC-4347-9927-D218E9ADF3F2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C926-A23E-4859-94ED-24F4A149C2B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AA58F9-2AAE-415E-A8BF-55D6AFE0EF99}" type="datetimeFigureOut">
              <a:rPr lang="fr-FR"/>
              <a:pPr>
                <a:defRPr/>
              </a:pPr>
              <a:t>03/09/2010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84E063-E30A-450E-A101-D251C6E99DF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286000" y="0"/>
            <a:ext cx="4572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000" i="1"/>
              <a:t>Second Story Sunlight</a:t>
            </a:r>
          </a:p>
          <a:p>
            <a:r>
              <a:rPr lang="fr-FR" sz="1000" i="1"/>
              <a:t>Soleil au balcon 1960  oil on canvas painted by  Edward Hopper 1862-1967 </a:t>
            </a:r>
          </a:p>
          <a:p>
            <a:r>
              <a:rPr lang="fr-FR" sz="1000" i="1"/>
              <a:t>New York Whitney Museum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188" y="765175"/>
            <a:ext cx="8137525" cy="61245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What type of piece of work is it? (two answers can be accepted)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Note: colors (US), colours(GB)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A </a:t>
            </a:r>
            <a:r>
              <a:rPr lang="en-US" sz="2000" b="1" dirty="0">
                <a:latin typeface="+mn-lt"/>
                <a:cs typeface="+mn-cs"/>
              </a:rPr>
              <a:t>pho</a:t>
            </a:r>
            <a:r>
              <a:rPr lang="en-US" dirty="0">
                <a:latin typeface="+mn-lt"/>
                <a:cs typeface="+mn-cs"/>
              </a:rPr>
              <a:t>tograph- a watercolour =aquarelle- a painting –an oil on canvas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Each color/colour can be associated with an element from the painting:</a:t>
            </a: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windows- balcony-trees(leaves and foliage)-roof-indoor curtains- chimney-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tree( trunks )-façades- a row of stylish houses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/>
            </a:r>
            <a:br>
              <a:rPr lang="en-US" dirty="0">
                <a:latin typeface="+mn-lt"/>
                <a:cs typeface="+mn-cs"/>
              </a:rPr>
            </a:br>
            <a:r>
              <a:rPr lang="en-US" b="1" dirty="0">
                <a:latin typeface="+mn-lt"/>
                <a:cs typeface="+mn-cs"/>
              </a:rPr>
              <a:t>black</a:t>
            </a:r>
            <a:r>
              <a:rPr lang="en-US" dirty="0">
                <a:latin typeface="+mn-lt"/>
                <a:cs typeface="+mn-cs"/>
              </a:rPr>
              <a:t>-</a:t>
            </a: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red</a:t>
            </a:r>
            <a:r>
              <a:rPr lang="en-US" dirty="0">
                <a:latin typeface="+mn-lt"/>
                <a:cs typeface="+mn-cs"/>
              </a:rPr>
              <a:t>-dark </a:t>
            </a:r>
            <a:r>
              <a:rPr lang="en-US" b="1" dirty="0">
                <a:solidFill>
                  <a:srgbClr val="C00000"/>
                </a:solidFill>
                <a:latin typeface="+mn-lt"/>
                <a:cs typeface="+mn-cs"/>
              </a:rPr>
              <a:t>red-</a:t>
            </a:r>
            <a:r>
              <a:rPr lang="en-US" dirty="0">
                <a:latin typeface="+mn-lt"/>
                <a:cs typeface="+mn-cs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+mn-lt"/>
                <a:cs typeface="+mn-cs"/>
              </a:rPr>
              <a:t>yellow- </a:t>
            </a:r>
            <a:r>
              <a:rPr lang="en-US" dirty="0">
                <a:latin typeface="+mn-lt"/>
                <a:cs typeface="+mn-cs"/>
              </a:rPr>
              <a:t>white -</a:t>
            </a:r>
            <a:r>
              <a:rPr lang="en-US" b="1" dirty="0">
                <a:solidFill>
                  <a:srgbClr val="00B050"/>
                </a:solidFill>
                <a:latin typeface="+mn-lt"/>
                <a:cs typeface="+mn-cs"/>
              </a:rPr>
              <a:t>green-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+mn-lt"/>
                <a:cs typeface="+mn-cs"/>
              </a:rPr>
              <a:t>violet-</a:t>
            </a:r>
            <a:r>
              <a:rPr lang="en-US" dirty="0">
                <a:latin typeface="+mn-lt"/>
                <a:cs typeface="+mn-cs"/>
              </a:rPr>
              <a:t>black and white -</a:t>
            </a:r>
            <a:r>
              <a:rPr lang="en-US" b="1" dirty="0">
                <a:solidFill>
                  <a:srgbClr val="92D050"/>
                </a:solidFill>
                <a:latin typeface="+mn-lt"/>
                <a:cs typeface="+mn-cs"/>
              </a:rPr>
              <a:t>light green- </a:t>
            </a:r>
            <a:r>
              <a:rPr lang="en-US" dirty="0">
                <a:latin typeface="+mn-lt"/>
                <a:cs typeface="+mn-cs"/>
              </a:rPr>
              <a:t>dark green -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grey and grey-ish- </a:t>
            </a:r>
            <a:r>
              <a:rPr lang="en-US" dirty="0">
                <a:latin typeface="+mn-lt"/>
                <a:cs typeface="+mn-cs"/>
              </a:rPr>
              <a:t>rainbow colours- mainly primary colours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Who are the characters? </a:t>
            </a: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A man and a woman?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A husband and his wife?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A father and his daughter?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Two persons who do not know each other? Who know each other?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Marie André-</a:t>
            </a:r>
            <a:r>
              <a:rPr lang="en-US" sz="1200" i="1" dirty="0" err="1">
                <a:latin typeface="+mn-lt"/>
                <a:cs typeface="+mn-cs"/>
              </a:rPr>
              <a:t>Milesi</a:t>
            </a:r>
            <a:r>
              <a:rPr lang="en-US" sz="1200" i="1" dirty="0">
                <a:latin typeface="+mn-lt"/>
                <a:cs typeface="+mn-cs"/>
              </a:rPr>
              <a:t>        </a:t>
            </a:r>
            <a:r>
              <a:rPr lang="en-US" sz="1200" i="1" dirty="0" err="1">
                <a:latin typeface="+mn-lt"/>
                <a:cs typeface="+mn-cs"/>
              </a:rPr>
              <a:t>Collège</a:t>
            </a:r>
            <a:r>
              <a:rPr lang="en-US" sz="1200" i="1" dirty="0">
                <a:latin typeface="+mn-lt"/>
                <a:cs typeface="+mn-cs"/>
              </a:rPr>
              <a:t> Lucie </a:t>
            </a:r>
            <a:r>
              <a:rPr lang="en-US" sz="1200" i="1" dirty="0" err="1">
                <a:latin typeface="+mn-lt"/>
                <a:cs typeface="+mn-cs"/>
              </a:rPr>
              <a:t>Aubrac</a:t>
            </a:r>
            <a:r>
              <a:rPr lang="en-US" sz="1200" i="1" dirty="0">
                <a:latin typeface="+mn-lt"/>
                <a:cs typeface="+mn-cs"/>
              </a:rPr>
              <a:t> de Doubs                          </a:t>
            </a:r>
            <a:r>
              <a:rPr lang="en-US" sz="1200" i="1" dirty="0" err="1">
                <a:latin typeface="+mn-lt"/>
                <a:cs typeface="+mn-cs"/>
              </a:rPr>
              <a:t>Académie</a:t>
            </a:r>
            <a:r>
              <a:rPr lang="en-US" sz="1200" i="1" dirty="0">
                <a:latin typeface="+mn-lt"/>
                <a:cs typeface="+mn-cs"/>
              </a:rPr>
              <a:t> de </a:t>
            </a:r>
            <a:r>
              <a:rPr lang="en-US" sz="1200" i="1" dirty="0" err="1">
                <a:latin typeface="+mn-lt"/>
                <a:cs typeface="+mn-cs"/>
              </a:rPr>
              <a:t>Besançon</a:t>
            </a:r>
            <a:endParaRPr lang="en-US" sz="1200" i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ensées 3"/>
          <p:cNvSpPr/>
          <p:nvPr/>
        </p:nvSpPr>
        <p:spPr>
          <a:xfrm>
            <a:off x="4643438" y="0"/>
            <a:ext cx="4500562" cy="4392613"/>
          </a:xfrm>
          <a:prstGeom prst="cloudCallout">
            <a:avLst>
              <a:gd name="adj1" fmla="val -40810"/>
              <a:gd name="adj2" fmla="val 58715"/>
            </a:avLst>
          </a:prstGeom>
          <a:solidFill>
            <a:schemeClr val="bg1"/>
          </a:solidFill>
          <a:ln>
            <a:solidFill>
              <a:srgbClr val="0508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Pensées 5"/>
          <p:cNvSpPr/>
          <p:nvPr/>
        </p:nvSpPr>
        <p:spPr>
          <a:xfrm>
            <a:off x="0" y="0"/>
            <a:ext cx="4427538" cy="4608513"/>
          </a:xfrm>
          <a:prstGeom prst="cloudCallout">
            <a:avLst>
              <a:gd name="adj1" fmla="val 14784"/>
              <a:gd name="adj2" fmla="val 5588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324528" cy="7344816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</p:pic>
      <p:sp>
        <p:nvSpPr>
          <p:cNvPr id="5" name="Organigramme : Stockage à accès séquentiel 4"/>
          <p:cNvSpPr/>
          <p:nvPr/>
        </p:nvSpPr>
        <p:spPr>
          <a:xfrm>
            <a:off x="1403350" y="260350"/>
            <a:ext cx="6840538" cy="6264275"/>
          </a:xfrm>
          <a:prstGeom prst="flowChartMagnetic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Palette of </a:t>
            </a:r>
            <a:r>
              <a:rPr lang="en-US" sz="2400" b="1" dirty="0">
                <a:solidFill>
                  <a:srgbClr val="00B050"/>
                </a:solidFill>
              </a:rPr>
              <a:t>words: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Adjectives: silent //lonely//isolated//quiet and </a:t>
            </a:r>
            <a:r>
              <a:rPr lang="en-US" b="1" dirty="0">
                <a:solidFill>
                  <a:srgbClr val="00B050"/>
                </a:solidFill>
              </a:rPr>
              <a:t>adjectives</a:t>
            </a:r>
            <a:r>
              <a:rPr lang="en-US" b="1" dirty="0">
                <a:solidFill>
                  <a:prstClr val="black"/>
                </a:solidFill>
              </a:rPr>
              <a:t>: silent //lonely//isolated//quiet and peaceful//noisy//eternal//pleasant//unpleasant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quiet//sunny//beautiful//calm//strange//eerie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prstClr val="black"/>
                </a:solidFill>
              </a:rPr>
              <a:t>paradisaical</a:t>
            </a:r>
            <a:r>
              <a:rPr lang="en-US" b="1" dirty="0">
                <a:solidFill>
                  <a:prstClr val="black"/>
                </a:solidFill>
              </a:rPr>
              <a:t> =like paradise= the Garden of Eden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threatening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B050"/>
                </a:solidFill>
              </a:rPr>
              <a:t>nouns</a:t>
            </a:r>
            <a:r>
              <a:rPr lang="en-US" b="1" dirty="0">
                <a:solidFill>
                  <a:prstClr val="black"/>
                </a:solidFill>
              </a:rPr>
              <a:t>: swimming-costume; sunlight; morning; afternoon; newspaper; magazine; paradise; threat</a:t>
            </a:r>
            <a:r>
              <a:rPr lang="en-US" sz="1400" b="1" i="1" dirty="0">
                <a:solidFill>
                  <a:prstClr val="black"/>
                </a:solidFill>
              </a:rPr>
              <a:t>(</a:t>
            </a:r>
            <a:r>
              <a:rPr lang="en-US" sz="1400" b="1" i="1" dirty="0" err="1">
                <a:solidFill>
                  <a:prstClr val="black"/>
                </a:solidFill>
              </a:rPr>
              <a:t>crainte</a:t>
            </a:r>
            <a:r>
              <a:rPr lang="en-US" sz="1400" b="1" i="1" dirty="0">
                <a:solidFill>
                  <a:prstClr val="black"/>
                </a:solidFill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B050"/>
                </a:solidFill>
              </a:rPr>
              <a:t>verbs: </a:t>
            </a:r>
            <a:r>
              <a:rPr lang="en-US" b="1" dirty="0">
                <a:solidFill>
                  <a:prstClr val="black"/>
                </a:solidFill>
              </a:rPr>
              <a:t>to read//to bathe in the sun//to have a good time//to have fun//to enjoy oneself//to expect </a:t>
            </a:r>
            <a:r>
              <a:rPr lang="en-US" sz="1400" b="1" dirty="0">
                <a:solidFill>
                  <a:prstClr val="black"/>
                </a:solidFill>
              </a:rPr>
              <a:t>(</a:t>
            </a:r>
            <a:r>
              <a:rPr lang="en-US" sz="1400" b="1" i="1" dirty="0" err="1">
                <a:solidFill>
                  <a:prstClr val="black"/>
                </a:solidFill>
              </a:rPr>
              <a:t>attendre</a:t>
            </a:r>
            <a:r>
              <a:rPr lang="en-US" sz="1400" b="1" i="1" dirty="0">
                <a:solidFill>
                  <a:prstClr val="black"/>
                </a:solidFill>
              </a:rPr>
              <a:t>, </a:t>
            </a:r>
            <a:r>
              <a:rPr lang="en-US" sz="1400" b="1" i="1" dirty="0" err="1">
                <a:solidFill>
                  <a:prstClr val="black"/>
                </a:solidFill>
              </a:rPr>
              <a:t>s’attendre</a:t>
            </a:r>
            <a:r>
              <a:rPr lang="en-US" sz="1400" b="1" i="1" dirty="0">
                <a:solidFill>
                  <a:prstClr val="black"/>
                </a:solidFill>
              </a:rPr>
              <a:t> à)//</a:t>
            </a:r>
            <a:r>
              <a:rPr lang="en-US" b="1" dirty="0">
                <a:solidFill>
                  <a:prstClr val="black"/>
                </a:solidFill>
              </a:rPr>
              <a:t>to hope//to wish//to regret//to offer//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bathe in the sun//to have a good time//to have fun//to enjoy oneself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755650" y="474663"/>
            <a:ext cx="76327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Prompts or ideas to help you!</a:t>
            </a:r>
          </a:p>
          <a:p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What are they looking at? What are they doing? </a:t>
            </a:r>
          </a:p>
          <a:p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Write  your own story. Style of a thriller or style of  your choice.</a:t>
            </a:r>
          </a:p>
          <a:p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1)an absence of </a:t>
            </a:r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dialogue</a:t>
            </a: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 and inner thoughts </a:t>
            </a:r>
          </a:p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2) a dialogue </a:t>
            </a:r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between</a:t>
            </a: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 the two </a:t>
            </a:r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characters</a:t>
            </a: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 (questions and answers)</a:t>
            </a:r>
          </a:p>
          <a:p>
            <a:endParaRPr lang="en-US" sz="24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9275"/>
            <a:ext cx="9144000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3135313" y="6346825"/>
            <a:ext cx="2873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i="1">
                <a:latin typeface="Calibri" pitchFamily="34" charset="0"/>
              </a:rPr>
              <a:t>Early Sunday </a:t>
            </a:r>
            <a:r>
              <a:rPr lang="fr-FR" b="1" i="1">
                <a:latin typeface="Calibri" pitchFamily="34" charset="0"/>
              </a:rPr>
              <a:t>M</a:t>
            </a:r>
            <a:r>
              <a:rPr lang="fr-FR" i="1">
                <a:latin typeface="Calibri" pitchFamily="34" charset="0"/>
              </a:rPr>
              <a:t>orning</a:t>
            </a:r>
            <a:r>
              <a:rPr lang="fr-FR">
                <a:latin typeface="Calibri" pitchFamily="34" charset="0"/>
              </a:rPr>
              <a:t>, 1930.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8893175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286000" y="58769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Soir Bleu, 1914. Oil on canvas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612775"/>
            <a:ext cx="4572000" cy="61864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Include one to two: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-elements of surprise and suspense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What a + noun !// How +adjective!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-modals or markers expressing probability or possibility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-modals or markers expressing certainty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-elements expressing regrets and wishes: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haroni" pitchFamily="2" charset="-79"/>
              </a:rPr>
              <a:t>I wish I had+ past participle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Aharoni" pitchFamily="2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Aharoni" pitchFamily="2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-elements of satisfaction: How +adjective!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-elements indicating projects in the future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	Marie André-</a:t>
            </a:r>
            <a:r>
              <a:rPr lang="en-US" sz="12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Milesi</a:t>
            </a:r>
            <a:r>
              <a:rPr lang="en-US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Collège</a:t>
            </a:r>
            <a:r>
              <a:rPr lang="en-US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Lucie </a:t>
            </a:r>
            <a:r>
              <a:rPr lang="en-US" sz="12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Aubrac</a:t>
            </a:r>
            <a:r>
              <a:rPr lang="en-US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de Doubs  </a:t>
            </a:r>
            <a:r>
              <a:rPr lang="en-US" sz="12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Académie</a:t>
            </a:r>
            <a:r>
              <a:rPr lang="en-US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 de </a:t>
            </a:r>
            <a:r>
              <a:rPr lang="en-US" sz="12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Besançon</a:t>
            </a:r>
            <a:endParaRPr lang="en-US" sz="1200" b="1" i="1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338</Words>
  <Application>Microsoft Office PowerPoint</Application>
  <PresentationFormat>Affichage à l'écran (4:3)</PresentationFormat>
  <Paragraphs>58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Calibri</vt:lpstr>
      <vt:lpstr>Arial</vt:lpstr>
      <vt:lpstr>Aharoni</vt:lpstr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story, our story  about Edward Hopper’s paintings</dc:title>
  <dc:creator>andma</dc:creator>
  <cp:lastModifiedBy>Henry</cp:lastModifiedBy>
  <cp:revision>32</cp:revision>
  <dcterms:created xsi:type="dcterms:W3CDTF">2010-07-20T07:13:06Z</dcterms:created>
  <dcterms:modified xsi:type="dcterms:W3CDTF">2010-09-03T09:22:13Z</dcterms:modified>
</cp:coreProperties>
</file>